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4" r:id="rId4"/>
    <p:sldId id="265" r:id="rId5"/>
    <p:sldId id="266" r:id="rId6"/>
    <p:sldId id="267" r:id="rId7"/>
    <p:sldId id="268" r:id="rId8"/>
    <p:sldId id="269"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336" y="84"/>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6/13/2018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4212" y="1120461"/>
            <a:ext cx="8510588" cy="1867437"/>
          </a:xfrm>
        </p:spPr>
        <p:txBody>
          <a:bodyPr/>
          <a:lstStyle/>
          <a:p>
            <a:r>
              <a:rPr lang="es-EC" dirty="0"/>
              <a:t>APF – </a:t>
            </a:r>
            <a:r>
              <a:rPr lang="es-EC" dirty="0" err="1"/>
              <a:t>COMISIóN</a:t>
            </a:r>
            <a:r>
              <a:rPr lang="es-EC" dirty="0"/>
              <a:t/>
            </a:r>
            <a:br>
              <a:rPr lang="es-EC" dirty="0"/>
            </a:br>
            <a:r>
              <a:rPr lang="es-EC" dirty="0" smtClean="0"/>
              <a:t>BIENESTAR ESTUDIANTIL</a:t>
            </a:r>
            <a:endParaRPr lang="es-EC" dirty="0"/>
          </a:p>
        </p:txBody>
      </p:sp>
      <p:sp>
        <p:nvSpPr>
          <p:cNvPr id="3" name="Subtítulo 2"/>
          <p:cNvSpPr>
            <a:spLocks noGrp="1"/>
          </p:cNvSpPr>
          <p:nvPr>
            <p:ph type="subTitle" idx="1"/>
          </p:nvPr>
        </p:nvSpPr>
        <p:spPr>
          <a:xfrm>
            <a:off x="684212" y="3264319"/>
            <a:ext cx="6400800" cy="1062984"/>
          </a:xfrm>
        </p:spPr>
        <p:txBody>
          <a:bodyPr>
            <a:normAutofit fontScale="55000" lnSpcReduction="20000"/>
          </a:bodyPr>
          <a:lstStyle/>
          <a:p>
            <a:r>
              <a:rPr lang="es-EC" sz="2800" dirty="0">
                <a:solidFill>
                  <a:schemeClr val="tx2">
                    <a:lumMod val="20000"/>
                    <a:lumOff val="80000"/>
                  </a:schemeClr>
                </a:solidFill>
              </a:rPr>
              <a:t>INFORME DE ACTIVIDADES </a:t>
            </a:r>
          </a:p>
          <a:p>
            <a:r>
              <a:rPr lang="es-EC" sz="2800" dirty="0" smtClean="0">
                <a:solidFill>
                  <a:schemeClr val="tx2">
                    <a:lumMod val="20000"/>
                    <a:lumOff val="80000"/>
                  </a:schemeClr>
                </a:solidFill>
              </a:rPr>
              <a:t>2017 -  2018</a:t>
            </a:r>
          </a:p>
          <a:p>
            <a:r>
              <a:rPr lang="es-EC" sz="2800" dirty="0" smtClean="0">
                <a:solidFill>
                  <a:schemeClr val="tx2">
                    <a:lumMod val="20000"/>
                    <a:lumOff val="80000"/>
                  </a:schemeClr>
                </a:solidFill>
              </a:rPr>
              <a:t>Junio</a:t>
            </a:r>
            <a:endParaRPr lang="es-EC" sz="2800" dirty="0">
              <a:solidFill>
                <a:schemeClr val="tx2">
                  <a:lumMod val="20000"/>
                  <a:lumOff val="80000"/>
                </a:schemeClr>
              </a:solidFill>
            </a:endParaRPr>
          </a:p>
          <a:p>
            <a:endParaRPr lang="es-EC" dirty="0"/>
          </a:p>
        </p:txBody>
      </p:sp>
      <p:pic>
        <p:nvPicPr>
          <p:cNvPr id="1026" name="Picture 2" descr="Resultado de imagen para CAQ AP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2158" y="3621258"/>
            <a:ext cx="6311542" cy="2947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83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938212" y="1611469"/>
            <a:ext cx="10936288" cy="4713131"/>
          </a:xfrm>
        </p:spPr>
        <p:txBody>
          <a:bodyPr>
            <a:noAutofit/>
          </a:bodyPr>
          <a:lstStyle/>
          <a:p>
            <a:endParaRPr lang="es-EC" sz="2000" dirty="0" smtClean="0">
              <a:solidFill>
                <a:schemeClr val="tx1"/>
              </a:solidFill>
            </a:endParaRPr>
          </a:p>
          <a:p>
            <a:pPr marL="342900" indent="-342900">
              <a:buFont typeface="Arial" panose="020B0604020202020204" pitchFamily="34" charset="0"/>
              <a:buChar char="•"/>
            </a:pPr>
            <a:r>
              <a:rPr lang="es-EC" sz="2000" dirty="0" smtClean="0">
                <a:solidFill>
                  <a:schemeClr val="tx1"/>
                </a:solidFill>
              </a:rPr>
              <a:t>Se realizó la campaña en el Kínder de Protección Solar, con éxito.  La campaña consistió en entregar un protector en cada aula con una explicación sobre la importancia del cuidado de la piel.</a:t>
            </a:r>
          </a:p>
          <a:p>
            <a:pPr marL="342900" indent="-342900">
              <a:buFont typeface="Arial" panose="020B0604020202020204" pitchFamily="34" charset="0"/>
              <a:buChar char="•"/>
            </a:pPr>
            <a:r>
              <a:rPr lang="es-EC" sz="2000" dirty="0" smtClean="0">
                <a:solidFill>
                  <a:schemeClr val="tx1"/>
                </a:solidFill>
              </a:rPr>
              <a:t>Se solicitó al rector del  Colegio, su aprobación para que, el próximo año escolar, los padres envíen obligatoriamente un protector por niño,  mismo que permanecerá en el aula para que lo usen cada vez que salgan.  Esperamos que esta solicitud tenga una respuesta favorable.</a:t>
            </a:r>
          </a:p>
          <a:p>
            <a:pPr lvl="2" algn="just"/>
            <a:endParaRPr lang="es-EC" sz="2000" dirty="0">
              <a:ln w="1905"/>
              <a:solidFill>
                <a:schemeClr val="tx1"/>
              </a:solidFill>
              <a:effectLst>
                <a:innerShdw blurRad="69850" dist="43180" dir="5400000">
                  <a:srgbClr val="000000">
                    <a:alpha val="65000"/>
                  </a:srgbClr>
                </a:innerShdw>
              </a:effectLst>
              <a:latin typeface="Century Gothic" panose="020B0502020202020204" pitchFamily="34" charset="0"/>
            </a:endParaRPr>
          </a:p>
          <a:p>
            <a:pPr lvl="2" algn="just"/>
            <a:endParaRPr lang="es-EC" sz="2000" dirty="0">
              <a:ln w="1905"/>
              <a:solidFill>
                <a:schemeClr val="tx1"/>
              </a:solidFill>
              <a:effectLst>
                <a:innerShdw blurRad="69850" dist="43180" dir="5400000">
                  <a:srgbClr val="000000">
                    <a:alpha val="65000"/>
                  </a:srgbClr>
                </a:innerShdw>
              </a:effectLst>
              <a:latin typeface="Century Gothic" panose="020B0502020202020204" pitchFamily="34" charset="0"/>
            </a:endParaRPr>
          </a:p>
          <a:p>
            <a:pPr marL="342900" indent="-342900">
              <a:buFont typeface="Wingdings" panose="05000000000000000000" pitchFamily="2" charset="2"/>
              <a:buChar char="§"/>
            </a:pPr>
            <a:endParaRPr lang="es-EC" sz="2000" dirty="0" smtClean="0">
              <a:solidFill>
                <a:schemeClr val="tx2">
                  <a:lumMod val="20000"/>
                  <a:lumOff val="80000"/>
                </a:schemeClr>
              </a:solidFill>
            </a:endParaRPr>
          </a:p>
          <a:p>
            <a:r>
              <a:rPr lang="es-EC" sz="2000" dirty="0" smtClean="0">
                <a:solidFill>
                  <a:schemeClr val="tx2">
                    <a:lumMod val="20000"/>
                    <a:lumOff val="80000"/>
                  </a:schemeClr>
                </a:solidFill>
              </a:rPr>
              <a:t> </a:t>
            </a:r>
            <a:endParaRPr lang="es-EC" sz="2000" dirty="0">
              <a:solidFill>
                <a:schemeClr val="tx2">
                  <a:lumMod val="20000"/>
                  <a:lumOff val="80000"/>
                </a:schemeClr>
              </a:solidFill>
            </a:endParaRPr>
          </a:p>
        </p:txBody>
      </p:sp>
      <p:pic>
        <p:nvPicPr>
          <p:cNvPr id="1026" name="Picture 2" descr="Resultado de imagen para CAQ AP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6" y="188424"/>
            <a:ext cx="2130424" cy="99475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p:cNvSpPr>
            <a:spLocks noGrp="1"/>
          </p:cNvSpPr>
          <p:nvPr>
            <p:ph type="ctrTitle"/>
          </p:nvPr>
        </p:nvSpPr>
        <p:spPr>
          <a:xfrm>
            <a:off x="684212" y="685799"/>
            <a:ext cx="8497366" cy="800101"/>
          </a:xfrm>
        </p:spPr>
        <p:txBody>
          <a:bodyPr>
            <a:normAutofit fontScale="90000"/>
          </a:bodyPr>
          <a:lstStyle/>
          <a:p>
            <a:r>
              <a:rPr lang="es-EC" dirty="0" smtClean="0"/>
              <a:t>1.  PROTECCIÓN SOLAR </a:t>
            </a:r>
            <a:br>
              <a:rPr lang="es-EC" dirty="0" smtClean="0"/>
            </a:br>
            <a:endParaRPr lang="es-EC" dirty="0"/>
          </a:p>
        </p:txBody>
      </p:sp>
    </p:spTree>
    <p:extLst>
      <p:ext uri="{BB962C8B-B14F-4D97-AF65-F5344CB8AC3E}">
        <p14:creationId xmlns:p14="http://schemas.microsoft.com/office/powerpoint/2010/main" val="110272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2" y="1700369"/>
            <a:ext cx="10936288" cy="4040031"/>
          </a:xfrm>
        </p:spPr>
        <p:txBody>
          <a:bodyPr>
            <a:normAutofit fontScale="70000" lnSpcReduction="20000"/>
          </a:bodyPr>
          <a:lstStyle/>
          <a:p>
            <a:pPr marL="342900" indent="-342900">
              <a:buFont typeface="Arial" panose="020B0604020202020204" pitchFamily="34" charset="0"/>
              <a:buChar char="•"/>
            </a:pPr>
            <a:endParaRPr lang="es-EC" sz="2000" dirty="0">
              <a:solidFill>
                <a:schemeClr val="tx2">
                  <a:lumMod val="20000"/>
                  <a:lumOff val="80000"/>
                </a:schemeClr>
              </a:solidFill>
            </a:endParaRPr>
          </a:p>
          <a:p>
            <a:pPr marL="342900" indent="-342900">
              <a:buFont typeface="Wingdings" panose="05000000000000000000" pitchFamily="2" charset="2"/>
              <a:buChar char="§"/>
            </a:pPr>
            <a:r>
              <a:rPr lang="es-EC" sz="2900" dirty="0" smtClean="0">
                <a:solidFill>
                  <a:schemeClr val="tx1"/>
                </a:solidFill>
                <a:latin typeface="Century Gothic" panose="020B0502020202020204" pitchFamily="34" charset="0"/>
              </a:rPr>
              <a:t>Durante el presente año escolar, se han realizado visitas sorpresivas por parte de representantes y padres de familia para almorzar en la cafetería y constatar la calidad del servicio.  </a:t>
            </a:r>
          </a:p>
          <a:p>
            <a:pPr marL="342900" indent="-342900">
              <a:buFont typeface="Wingdings" panose="05000000000000000000" pitchFamily="2" charset="2"/>
              <a:buChar char="§"/>
            </a:pPr>
            <a:r>
              <a:rPr lang="es-EC" sz="2900" dirty="0" smtClean="0">
                <a:solidFill>
                  <a:schemeClr val="tx1"/>
                </a:solidFill>
                <a:latin typeface="Century Gothic" panose="020B0502020202020204" pitchFamily="34" charset="0"/>
              </a:rPr>
              <a:t>Mensualmente se han realizado reuniones de la Comisión de Supervisión de la Cafetería, conformada por miembros del personal docente, administrativo, estudiantes y padres de familia; en estas reuniones se informaron sobre  las sugerencias  e inquietudes de los padres de familia.</a:t>
            </a:r>
          </a:p>
          <a:p>
            <a:pPr marL="342900" indent="-342900">
              <a:buFont typeface="Wingdings" panose="05000000000000000000" pitchFamily="2" charset="2"/>
              <a:buChar char="§"/>
            </a:pPr>
            <a:r>
              <a:rPr lang="es-EC" sz="2900" dirty="0" smtClean="0">
                <a:solidFill>
                  <a:schemeClr val="tx1"/>
                </a:solidFill>
                <a:latin typeface="Century Gothic" panose="020B0502020202020204" pitchFamily="34" charset="0"/>
              </a:rPr>
              <a:t>El proveedor Cateyal ha reaccionado positivamente ante las sugerencias y pedidos que se han hecho durante el año escolar; por este motivo, la APF, a través de los miembros de esta comisión, envió una carta al Colegio, para que Cateyal continúe con el servicio el próximo año escolar.</a:t>
            </a:r>
          </a:p>
          <a:p>
            <a:pPr marL="342900" indent="-342900">
              <a:buFont typeface="Arial" panose="020B0604020202020204" pitchFamily="34" charset="0"/>
              <a:buChar char="•"/>
            </a:pPr>
            <a:endParaRPr lang="es-EC" sz="1600" dirty="0" smtClean="0">
              <a:solidFill>
                <a:schemeClr val="tx2">
                  <a:lumMod val="20000"/>
                  <a:lumOff val="80000"/>
                </a:schemeClr>
              </a:solidFill>
            </a:endParaRPr>
          </a:p>
          <a:p>
            <a:r>
              <a:rPr lang="es-EC" dirty="0" smtClean="0">
                <a:solidFill>
                  <a:schemeClr val="tx2">
                    <a:lumMod val="20000"/>
                    <a:lumOff val="80000"/>
                  </a:schemeClr>
                </a:solidFill>
              </a:rPr>
              <a:t> </a:t>
            </a:r>
            <a:endParaRPr lang="es-EC" dirty="0">
              <a:solidFill>
                <a:schemeClr val="tx2">
                  <a:lumMod val="20000"/>
                  <a:lumOff val="80000"/>
                </a:schemeClr>
              </a:solidFill>
            </a:endParaRPr>
          </a:p>
        </p:txBody>
      </p:sp>
      <p:pic>
        <p:nvPicPr>
          <p:cNvPr id="1026" name="Picture 2" descr="Resultado de imagen para CAQ AP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6" y="188424"/>
            <a:ext cx="2130424" cy="99475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p:cNvSpPr>
            <a:spLocks noGrp="1"/>
          </p:cNvSpPr>
          <p:nvPr>
            <p:ph type="ctrTitle"/>
          </p:nvPr>
        </p:nvSpPr>
        <p:spPr>
          <a:xfrm>
            <a:off x="684212" y="685799"/>
            <a:ext cx="8497366" cy="800101"/>
          </a:xfrm>
        </p:spPr>
        <p:txBody>
          <a:bodyPr>
            <a:normAutofit fontScale="90000"/>
          </a:bodyPr>
          <a:lstStyle/>
          <a:p>
            <a:r>
              <a:rPr lang="es-EC" dirty="0"/>
              <a:t>2</a:t>
            </a:r>
            <a:r>
              <a:rPr lang="es-EC" dirty="0" smtClean="0"/>
              <a:t>.  COMISIÓN CAFETERÍA</a:t>
            </a:r>
            <a:endParaRPr lang="es-EC" dirty="0"/>
          </a:p>
        </p:txBody>
      </p:sp>
    </p:spTree>
    <p:extLst>
      <p:ext uri="{BB962C8B-B14F-4D97-AF65-F5344CB8AC3E}">
        <p14:creationId xmlns:p14="http://schemas.microsoft.com/office/powerpoint/2010/main" val="1500568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2" y="1700369"/>
            <a:ext cx="10936288" cy="4040031"/>
          </a:xfrm>
        </p:spPr>
        <p:txBody>
          <a:bodyPr>
            <a:noAutofit/>
          </a:bodyPr>
          <a:lstStyle/>
          <a:p>
            <a:pPr marL="342900" indent="-342900">
              <a:buFont typeface="Arial" panose="020B0604020202020204" pitchFamily="34" charset="0"/>
              <a:buChar char="•"/>
            </a:pPr>
            <a:r>
              <a:rPr lang="es-EC" sz="2000" dirty="0" smtClean="0">
                <a:solidFill>
                  <a:schemeClr val="tx1"/>
                </a:solidFill>
              </a:rPr>
              <a:t>Se han hecho acercamientos con las profesoras encargadas de este proyecto para </a:t>
            </a:r>
            <a:r>
              <a:rPr lang="es-EC" sz="2000" dirty="0" smtClean="0">
                <a:solidFill>
                  <a:schemeClr val="tx1"/>
                </a:solidFill>
              </a:rPr>
              <a:t>conocerlo mejor y </a:t>
            </a:r>
            <a:r>
              <a:rPr lang="es-EC" sz="2000" dirty="0" smtClean="0">
                <a:solidFill>
                  <a:schemeClr val="tx1"/>
                </a:solidFill>
              </a:rPr>
              <a:t>sugerir que también se ponga en práctica en la sección DK. </a:t>
            </a:r>
          </a:p>
          <a:p>
            <a:pPr marL="342900" indent="-342900">
              <a:buFont typeface="Arial" panose="020B0604020202020204" pitchFamily="34" charset="0"/>
              <a:buChar char="•"/>
            </a:pPr>
            <a:r>
              <a:rPr lang="es-EC" sz="2000" dirty="0" smtClean="0">
                <a:solidFill>
                  <a:schemeClr val="tx1"/>
                </a:solidFill>
              </a:rPr>
              <a:t>Miembros de la </a:t>
            </a:r>
            <a:r>
              <a:rPr lang="es-EC" sz="2000" dirty="0" smtClean="0">
                <a:solidFill>
                  <a:schemeClr val="tx1"/>
                </a:solidFill>
              </a:rPr>
              <a:t>comisión de </a:t>
            </a:r>
            <a:r>
              <a:rPr lang="es-EC" sz="2000" dirty="0" err="1" smtClean="0">
                <a:solidFill>
                  <a:schemeClr val="tx1"/>
                </a:solidFill>
              </a:rPr>
              <a:t>Lions</a:t>
            </a:r>
            <a:r>
              <a:rPr lang="es-EC" sz="2000" dirty="0" smtClean="0">
                <a:solidFill>
                  <a:schemeClr val="tx1"/>
                </a:solidFill>
              </a:rPr>
              <a:t> </a:t>
            </a:r>
            <a:r>
              <a:rPr lang="es-EC" sz="2000" dirty="0" err="1" smtClean="0">
                <a:solidFill>
                  <a:schemeClr val="tx1"/>
                </a:solidFill>
              </a:rPr>
              <a:t>Quest</a:t>
            </a:r>
            <a:r>
              <a:rPr lang="es-EC" sz="2000" dirty="0" smtClean="0">
                <a:solidFill>
                  <a:schemeClr val="tx1"/>
                </a:solidFill>
              </a:rPr>
              <a:t> de la APF, </a:t>
            </a:r>
            <a:r>
              <a:rPr lang="es-EC" sz="2000" dirty="0" smtClean="0">
                <a:solidFill>
                  <a:schemeClr val="tx1"/>
                </a:solidFill>
              </a:rPr>
              <a:t>han </a:t>
            </a:r>
            <a:r>
              <a:rPr lang="es-EC" sz="2000" dirty="0" smtClean="0">
                <a:solidFill>
                  <a:schemeClr val="tx1"/>
                </a:solidFill>
              </a:rPr>
              <a:t>sugerido varias campañas, que están aprobadas </a:t>
            </a:r>
            <a:r>
              <a:rPr lang="es-EC" sz="2000" dirty="0" smtClean="0">
                <a:solidFill>
                  <a:schemeClr val="tx1"/>
                </a:solidFill>
              </a:rPr>
              <a:t>por los rectores y </a:t>
            </a:r>
            <a:r>
              <a:rPr lang="es-EC" sz="2000" dirty="0" smtClean="0">
                <a:solidFill>
                  <a:schemeClr val="tx1"/>
                </a:solidFill>
              </a:rPr>
              <a:t>que se pondrán en práctica durante el próximo año escolar:</a:t>
            </a:r>
          </a:p>
          <a:p>
            <a:pPr marL="342900" lvl="0" indent="-342900">
              <a:buFont typeface="Arial" panose="020B0604020202020204" pitchFamily="34" charset="0"/>
              <a:buChar char="•"/>
            </a:pPr>
            <a:r>
              <a:rPr lang="es-EC" sz="2000" dirty="0" smtClean="0">
                <a:solidFill>
                  <a:schemeClr val="tx1"/>
                </a:solidFill>
              </a:rPr>
              <a:t>Campaña </a:t>
            </a:r>
            <a:r>
              <a:rPr lang="es-EC" sz="2000" dirty="0">
                <a:solidFill>
                  <a:schemeClr val="tx1"/>
                </a:solidFill>
              </a:rPr>
              <a:t>de concientización en el área de la cafetería relacionada al respeto por los más pequeños y  la fila a la hora de comer.   Para desarrollar esta idea se había planteado la asistencia de un mimo a la cafetería  durante un día normal de clases para que interactúe con los chicos reforzando el tema.  Adicionalmente se dejará físicamente un cartel en la cafería reforzando,  la consideración a los más pequeños,  el respeto en la fila, y la colaboración que se puede dar en la limpieza al dejar las bandejas </a:t>
            </a:r>
            <a:r>
              <a:rPr lang="es-EC" sz="2000" dirty="0" err="1">
                <a:solidFill>
                  <a:schemeClr val="tx1"/>
                </a:solidFill>
              </a:rPr>
              <a:t>etc</a:t>
            </a:r>
            <a:r>
              <a:rPr lang="es-EC" sz="2000" dirty="0">
                <a:solidFill>
                  <a:schemeClr val="tx1"/>
                </a:solidFill>
              </a:rPr>
              <a:t> en su lugar.</a:t>
            </a:r>
          </a:p>
          <a:p>
            <a:r>
              <a:rPr lang="es-EC" sz="2000" dirty="0">
                <a:solidFill>
                  <a:schemeClr val="tx1"/>
                </a:solidFill>
              </a:rPr>
              <a:t> </a:t>
            </a:r>
          </a:p>
        </p:txBody>
      </p:sp>
      <p:pic>
        <p:nvPicPr>
          <p:cNvPr id="1026" name="Picture 2" descr="Resultado de imagen para CAQ AP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6" y="188424"/>
            <a:ext cx="2130424" cy="99475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p:cNvSpPr>
            <a:spLocks noGrp="1"/>
          </p:cNvSpPr>
          <p:nvPr>
            <p:ph type="ctrTitle"/>
          </p:nvPr>
        </p:nvSpPr>
        <p:spPr>
          <a:xfrm>
            <a:off x="684212" y="685799"/>
            <a:ext cx="8497366" cy="800101"/>
          </a:xfrm>
        </p:spPr>
        <p:txBody>
          <a:bodyPr>
            <a:normAutofit fontScale="90000"/>
          </a:bodyPr>
          <a:lstStyle/>
          <a:p>
            <a:r>
              <a:rPr lang="es-EC" dirty="0"/>
              <a:t>3</a:t>
            </a:r>
            <a:r>
              <a:rPr lang="es-EC" dirty="0" smtClean="0"/>
              <a:t>.  COMISIÓN LIONS QUEST</a:t>
            </a:r>
            <a:endParaRPr lang="es-EC" dirty="0"/>
          </a:p>
        </p:txBody>
      </p:sp>
    </p:spTree>
    <p:extLst>
      <p:ext uri="{BB962C8B-B14F-4D97-AF65-F5344CB8AC3E}">
        <p14:creationId xmlns:p14="http://schemas.microsoft.com/office/powerpoint/2010/main" val="1813910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2" y="1700369"/>
            <a:ext cx="10936288" cy="4040031"/>
          </a:xfrm>
        </p:spPr>
        <p:txBody>
          <a:bodyPr>
            <a:noAutofit/>
          </a:bodyPr>
          <a:lstStyle/>
          <a:p>
            <a:r>
              <a:rPr lang="es-EC" sz="2000" dirty="0">
                <a:solidFill>
                  <a:schemeClr val="tx1"/>
                </a:solidFill>
              </a:rPr>
              <a:t> </a:t>
            </a:r>
          </a:p>
          <a:p>
            <a:pPr marL="342900" lvl="0" indent="-342900">
              <a:buFont typeface="Arial" panose="020B0604020202020204" pitchFamily="34" charset="0"/>
              <a:buChar char="•"/>
            </a:pPr>
            <a:r>
              <a:rPr lang="es-EC" sz="2000" dirty="0">
                <a:solidFill>
                  <a:schemeClr val="tx1"/>
                </a:solidFill>
              </a:rPr>
              <a:t>Campaña me pongo en tus zapatos para generar empatía y valorar las diferencias con los otros.   Para esta desarrollar esta idea se había sugerido la entrega de unas pulseras de tela con una leyenda para recordar a los chicos que es importante generar empatía y ponerse en los pies del otro que es diferente a nosotros.</a:t>
            </a:r>
          </a:p>
          <a:p>
            <a:pPr marL="342900" indent="-342900">
              <a:buFont typeface="Arial" panose="020B0604020202020204" pitchFamily="34" charset="0"/>
              <a:buChar char="•"/>
            </a:pPr>
            <a:r>
              <a:rPr lang="es-EC" sz="2000" dirty="0">
                <a:solidFill>
                  <a:schemeClr val="tx1"/>
                </a:solidFill>
              </a:rPr>
              <a:t> </a:t>
            </a:r>
          </a:p>
          <a:p>
            <a:pPr marL="342900" lvl="0" indent="-342900">
              <a:buFont typeface="Arial" panose="020B0604020202020204" pitchFamily="34" charset="0"/>
              <a:buChar char="•"/>
            </a:pPr>
            <a:r>
              <a:rPr lang="es-EC" sz="2000" dirty="0">
                <a:solidFill>
                  <a:schemeClr val="tx1"/>
                </a:solidFill>
              </a:rPr>
              <a:t>Campaña la palabra es poder en contra del lenguaje inadecuado que utilizan los chichos.     Con esto se busca frenar el uso de lenguaje inapropiado que se ha vuelto común entre la juventud y se podría trabajar con un </a:t>
            </a:r>
            <a:r>
              <a:rPr lang="es-EC" sz="2000" dirty="0" err="1">
                <a:solidFill>
                  <a:schemeClr val="tx1"/>
                </a:solidFill>
              </a:rPr>
              <a:t>sticker</a:t>
            </a:r>
            <a:r>
              <a:rPr lang="es-EC" sz="2000" dirty="0">
                <a:solidFill>
                  <a:schemeClr val="tx1"/>
                </a:solidFill>
              </a:rPr>
              <a:t> en el sentido de que la palabra tiene poder por lo que hay que saber utilizarlas.</a:t>
            </a:r>
          </a:p>
          <a:p>
            <a:r>
              <a:rPr lang="es-EC" sz="2000" dirty="0">
                <a:solidFill>
                  <a:schemeClr val="tx1"/>
                </a:solidFill>
              </a:rPr>
              <a:t> </a:t>
            </a:r>
          </a:p>
          <a:p>
            <a:r>
              <a:rPr lang="es-EC" sz="2000" dirty="0">
                <a:solidFill>
                  <a:schemeClr val="tx1"/>
                </a:solidFill>
              </a:rPr>
              <a:t> </a:t>
            </a:r>
            <a:endParaRPr lang="es-EC" sz="2000" dirty="0">
              <a:solidFill>
                <a:schemeClr val="tx2">
                  <a:lumMod val="20000"/>
                  <a:lumOff val="80000"/>
                </a:schemeClr>
              </a:solidFill>
            </a:endParaRPr>
          </a:p>
        </p:txBody>
      </p:sp>
      <p:pic>
        <p:nvPicPr>
          <p:cNvPr id="1026" name="Picture 2" descr="Resultado de imagen para CAQ AP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6" y="188424"/>
            <a:ext cx="2130424" cy="99475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p:cNvSpPr>
            <a:spLocks noGrp="1"/>
          </p:cNvSpPr>
          <p:nvPr>
            <p:ph type="ctrTitle"/>
          </p:nvPr>
        </p:nvSpPr>
        <p:spPr>
          <a:xfrm>
            <a:off x="684212" y="685799"/>
            <a:ext cx="8497366" cy="800101"/>
          </a:xfrm>
        </p:spPr>
        <p:txBody>
          <a:bodyPr>
            <a:normAutofit fontScale="90000"/>
          </a:bodyPr>
          <a:lstStyle/>
          <a:p>
            <a:r>
              <a:rPr lang="es-EC" dirty="0"/>
              <a:t>3</a:t>
            </a:r>
            <a:r>
              <a:rPr lang="es-EC" dirty="0" smtClean="0"/>
              <a:t>.  COMISIÓN LIONS QUEST</a:t>
            </a:r>
            <a:endParaRPr lang="es-EC" dirty="0"/>
          </a:p>
        </p:txBody>
      </p:sp>
    </p:spTree>
    <p:extLst>
      <p:ext uri="{BB962C8B-B14F-4D97-AF65-F5344CB8AC3E}">
        <p14:creationId xmlns:p14="http://schemas.microsoft.com/office/powerpoint/2010/main" val="2065544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2" y="1700369"/>
            <a:ext cx="10821988" cy="4548031"/>
          </a:xfrm>
        </p:spPr>
        <p:txBody>
          <a:bodyPr>
            <a:noAutofit/>
          </a:bodyPr>
          <a:lstStyle/>
          <a:p>
            <a:pPr marL="342900" indent="-342900">
              <a:buFont typeface="Arial" panose="020B0604020202020204" pitchFamily="34" charset="0"/>
              <a:buChar char="•"/>
            </a:pPr>
            <a:r>
              <a:rPr lang="es-EC" sz="2000" dirty="0" smtClean="0">
                <a:solidFill>
                  <a:schemeClr val="tx1"/>
                </a:solidFill>
              </a:rPr>
              <a:t>El </a:t>
            </a:r>
            <a:r>
              <a:rPr lang="es-EC" sz="2000" dirty="0">
                <a:solidFill>
                  <a:schemeClr val="tx1"/>
                </a:solidFill>
              </a:rPr>
              <a:t>día 14 de Marzo se llevó a cabo el Conversatorio sobre el Plan de desarrollo escolar 2018 – 2023 “</a:t>
            </a:r>
            <a:r>
              <a:rPr lang="es-EC" sz="2000" b="1" i="1" dirty="0">
                <a:ln w="1905"/>
                <a:solidFill>
                  <a:schemeClr val="tx1"/>
                </a:solidFill>
                <a:effectLst>
                  <a:innerShdw blurRad="69850" dist="43180" dir="5400000">
                    <a:srgbClr val="000000">
                      <a:alpha val="65000"/>
                    </a:srgbClr>
                  </a:innerShdw>
                </a:effectLst>
              </a:rPr>
              <a:t>PADRES ALINEADOS AL PLAN ESTRATÉGICO CAQ 2018-2023</a:t>
            </a:r>
            <a:r>
              <a:rPr lang="es-EC" sz="2000" dirty="0">
                <a:ln w="1905"/>
                <a:solidFill>
                  <a:schemeClr val="tx1"/>
                </a:solidFill>
                <a:effectLst>
                  <a:innerShdw blurRad="69850" dist="43180" dir="5400000">
                    <a:srgbClr val="000000">
                      <a:alpha val="65000"/>
                    </a:srgbClr>
                  </a:innerShdw>
                </a:effectLst>
              </a:rPr>
              <a:t>”.</a:t>
            </a:r>
            <a:r>
              <a:rPr lang="es-EC" sz="2000" dirty="0">
                <a:solidFill>
                  <a:schemeClr val="tx1"/>
                </a:solidFill>
              </a:rPr>
              <a:t> </a:t>
            </a:r>
          </a:p>
          <a:p>
            <a:pPr marL="342900" indent="-342900" algn="just">
              <a:buFont typeface="Arial" panose="020B0604020202020204" pitchFamily="34" charset="0"/>
              <a:buChar char="•"/>
            </a:pPr>
            <a:r>
              <a:rPr lang="es-EC" sz="2000" dirty="0" smtClean="0">
                <a:solidFill>
                  <a:schemeClr val="tx1"/>
                </a:solidFill>
              </a:rPr>
              <a:t>Los </a:t>
            </a:r>
            <a:r>
              <a:rPr lang="es-EC" sz="2000" dirty="0">
                <a:solidFill>
                  <a:schemeClr val="tx1"/>
                </a:solidFill>
              </a:rPr>
              <a:t>padres tuvieron la oportunidad de opinar y entender los puntos presentados por los responsables del Colegio, quienes presentaron los 3 pilares que componen el </a:t>
            </a:r>
            <a:r>
              <a:rPr lang="es-EC" sz="2000" dirty="0" smtClean="0">
                <a:solidFill>
                  <a:schemeClr val="tx1"/>
                </a:solidFill>
              </a:rPr>
              <a:t>plan:</a:t>
            </a:r>
          </a:p>
          <a:p>
            <a:pPr marL="800100" lvl="1" indent="-342900" algn="just">
              <a:buFont typeface="Wingdings" panose="05000000000000000000" pitchFamily="2" charset="2"/>
              <a:buChar char="ü"/>
            </a:pPr>
            <a:r>
              <a:rPr lang="es-EC" sz="1700" dirty="0">
                <a:solidFill>
                  <a:schemeClr val="tx1"/>
                </a:solidFill>
              </a:rPr>
              <a:t>PILAR I: “Enseñamos y Aprendemos con Motivación”</a:t>
            </a:r>
          </a:p>
          <a:p>
            <a:pPr marL="800100" lvl="1" indent="-342900" algn="just">
              <a:buFont typeface="Wingdings" panose="05000000000000000000" pitchFamily="2" charset="2"/>
              <a:buChar char="ü"/>
            </a:pPr>
            <a:r>
              <a:rPr lang="es-EC" sz="1700" dirty="0">
                <a:solidFill>
                  <a:schemeClr val="tx1"/>
                </a:solidFill>
              </a:rPr>
              <a:t>PILAR II: “Aprendemos, vivimos y amamos el alemán”</a:t>
            </a:r>
          </a:p>
          <a:p>
            <a:pPr marL="800100" lvl="1" indent="-342900" algn="just">
              <a:buFont typeface="Wingdings" panose="05000000000000000000" pitchFamily="2" charset="2"/>
              <a:buChar char="ü"/>
            </a:pPr>
            <a:r>
              <a:rPr lang="es-EC" sz="1700" dirty="0">
                <a:solidFill>
                  <a:schemeClr val="tx1"/>
                </a:solidFill>
              </a:rPr>
              <a:t>PILAR III: “Organizamos y Estructuramos nuestra jornada de trabajo”</a:t>
            </a:r>
          </a:p>
          <a:p>
            <a:pPr marL="342900" indent="-342900" algn="just">
              <a:buFont typeface="Arial" panose="020B0604020202020204" pitchFamily="34" charset="0"/>
              <a:buChar char="•"/>
            </a:pPr>
            <a:r>
              <a:rPr lang="es-EC" sz="2000" dirty="0" smtClean="0">
                <a:solidFill>
                  <a:schemeClr val="tx1"/>
                </a:solidFill>
              </a:rPr>
              <a:t>Como tema </a:t>
            </a:r>
            <a:r>
              <a:rPr lang="es-EC" sz="2000" dirty="0">
                <a:solidFill>
                  <a:schemeClr val="tx1"/>
                </a:solidFill>
              </a:rPr>
              <a:t>para el Foro 2018 - 2019 se puede considerar analizar el seguimiento a este Plan de desarrollo.</a:t>
            </a:r>
          </a:p>
          <a:p>
            <a:endParaRPr lang="es-EC" sz="2000" dirty="0">
              <a:solidFill>
                <a:schemeClr val="tx1"/>
              </a:solidFill>
            </a:endParaRPr>
          </a:p>
          <a:p>
            <a:r>
              <a:rPr lang="es-EC" sz="2000" dirty="0">
                <a:solidFill>
                  <a:schemeClr val="tx1"/>
                </a:solidFill>
              </a:rPr>
              <a:t> </a:t>
            </a:r>
            <a:endParaRPr lang="es-EC" sz="2000" dirty="0">
              <a:solidFill>
                <a:schemeClr val="tx2">
                  <a:lumMod val="20000"/>
                  <a:lumOff val="80000"/>
                </a:schemeClr>
              </a:solidFill>
            </a:endParaRPr>
          </a:p>
        </p:txBody>
      </p:sp>
      <p:pic>
        <p:nvPicPr>
          <p:cNvPr id="1026" name="Picture 2" descr="Resultado de imagen para CAQ AP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6" y="188424"/>
            <a:ext cx="2130424" cy="99475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p:cNvSpPr>
            <a:spLocks noGrp="1"/>
          </p:cNvSpPr>
          <p:nvPr>
            <p:ph type="ctrTitle"/>
          </p:nvPr>
        </p:nvSpPr>
        <p:spPr>
          <a:xfrm>
            <a:off x="684212" y="685799"/>
            <a:ext cx="8497366" cy="800101"/>
          </a:xfrm>
        </p:spPr>
        <p:txBody>
          <a:bodyPr>
            <a:normAutofit fontScale="90000"/>
          </a:bodyPr>
          <a:lstStyle/>
          <a:p>
            <a:r>
              <a:rPr lang="es-EC" dirty="0" smtClean="0"/>
              <a:t>4.  Foro escolar</a:t>
            </a:r>
            <a:endParaRPr lang="es-EC" dirty="0"/>
          </a:p>
        </p:txBody>
      </p:sp>
    </p:spTree>
    <p:extLst>
      <p:ext uri="{BB962C8B-B14F-4D97-AF65-F5344CB8AC3E}">
        <p14:creationId xmlns:p14="http://schemas.microsoft.com/office/powerpoint/2010/main" val="3982936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2" y="1700369"/>
            <a:ext cx="10821988" cy="4548031"/>
          </a:xfrm>
        </p:spPr>
        <p:txBody>
          <a:bodyPr>
            <a:noAutofit/>
          </a:bodyPr>
          <a:lstStyle/>
          <a:p>
            <a:r>
              <a:rPr lang="es-EC" sz="2000" dirty="0" smtClean="0">
                <a:solidFill>
                  <a:schemeClr val="tx1"/>
                </a:solidFill>
              </a:rPr>
              <a:t>La APF conjuntamente con la Biblioteca, el Área de Castellano y Alemán organizó el Concurso de Cuentos, dirigido a los estudiantes de 3ros grados a VI cursos.</a:t>
            </a:r>
          </a:p>
          <a:p>
            <a:r>
              <a:rPr lang="es-EC" sz="2000" dirty="0" smtClean="0">
                <a:solidFill>
                  <a:schemeClr val="tx1"/>
                </a:solidFill>
              </a:rPr>
              <a:t>Participaron 27 estudiantes de la primaria y 12 estudiantes de la secundaria, con cuentos tanto en español como en alemán.  La calidad de los cuentos va mejorando año tras año. </a:t>
            </a:r>
          </a:p>
          <a:p>
            <a:r>
              <a:rPr lang="es-EC" sz="2000" dirty="0" smtClean="0">
                <a:solidFill>
                  <a:schemeClr val="tx1"/>
                </a:solidFill>
              </a:rPr>
              <a:t>La APF premió a los tres primeros lugares de las  cinco  categorías con bonos para compra de libros:  de $50,00 para el primer lugar; de $40,00 para el segundo y $30 para los terceros lugares.</a:t>
            </a:r>
          </a:p>
          <a:p>
            <a:r>
              <a:rPr lang="es-EC" sz="2000" dirty="0" smtClean="0">
                <a:solidFill>
                  <a:schemeClr val="tx1"/>
                </a:solidFill>
              </a:rPr>
              <a:t>También la APF participó en el Día del Libro, realizado el 25 de abril para la primaria y 26 de abril para la secundaria,  fechas en las que  se realizó la premiación de los ganadores del Concurso de Cuentos.   Hubo teatro y música.</a:t>
            </a:r>
            <a:endParaRPr lang="es-EC" sz="2000" dirty="0">
              <a:solidFill>
                <a:schemeClr val="tx1"/>
              </a:solidFill>
            </a:endParaRPr>
          </a:p>
          <a:p>
            <a:r>
              <a:rPr lang="es-EC" sz="2000" dirty="0">
                <a:solidFill>
                  <a:schemeClr val="tx1"/>
                </a:solidFill>
              </a:rPr>
              <a:t> </a:t>
            </a:r>
            <a:endParaRPr lang="es-EC" sz="2000" dirty="0">
              <a:solidFill>
                <a:schemeClr val="tx2">
                  <a:lumMod val="20000"/>
                  <a:lumOff val="80000"/>
                </a:schemeClr>
              </a:solidFill>
            </a:endParaRPr>
          </a:p>
        </p:txBody>
      </p:sp>
      <p:pic>
        <p:nvPicPr>
          <p:cNvPr id="1026" name="Picture 2" descr="Resultado de imagen para CAQ AP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6" y="188424"/>
            <a:ext cx="2130424" cy="99475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p:cNvSpPr>
            <a:spLocks noGrp="1"/>
          </p:cNvSpPr>
          <p:nvPr>
            <p:ph type="ctrTitle"/>
          </p:nvPr>
        </p:nvSpPr>
        <p:spPr>
          <a:xfrm>
            <a:off x="684212" y="685799"/>
            <a:ext cx="8497366" cy="800101"/>
          </a:xfrm>
        </p:spPr>
        <p:txBody>
          <a:bodyPr>
            <a:normAutofit fontScale="90000"/>
          </a:bodyPr>
          <a:lstStyle/>
          <a:p>
            <a:r>
              <a:rPr lang="es-EC" dirty="0"/>
              <a:t>5</a:t>
            </a:r>
            <a:r>
              <a:rPr lang="es-EC" dirty="0" smtClean="0"/>
              <a:t>.  Concurso de cuentos</a:t>
            </a:r>
            <a:endParaRPr lang="es-EC" dirty="0"/>
          </a:p>
        </p:txBody>
      </p:sp>
    </p:spTree>
    <p:extLst>
      <p:ext uri="{BB962C8B-B14F-4D97-AF65-F5344CB8AC3E}">
        <p14:creationId xmlns:p14="http://schemas.microsoft.com/office/powerpoint/2010/main" val="2420688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2" y="1700369"/>
            <a:ext cx="10821988" cy="4548031"/>
          </a:xfrm>
        </p:spPr>
        <p:txBody>
          <a:bodyPr>
            <a:noAutofit/>
          </a:bodyPr>
          <a:lstStyle/>
          <a:p>
            <a:pPr marL="342900" indent="-342900">
              <a:buFont typeface="Arial" panose="020B0604020202020204" pitchFamily="34" charset="0"/>
              <a:buChar char="•"/>
            </a:pPr>
            <a:endParaRPr lang="es-EC" sz="2000" dirty="0" smtClean="0">
              <a:solidFill>
                <a:schemeClr val="tx1"/>
              </a:solidFill>
            </a:endParaRPr>
          </a:p>
          <a:p>
            <a:pPr marL="342900" indent="-342900">
              <a:buFont typeface="Arial" panose="020B0604020202020204" pitchFamily="34" charset="0"/>
              <a:buChar char="•"/>
            </a:pPr>
            <a:r>
              <a:rPr lang="es-EC" sz="2000" dirty="0" smtClean="0">
                <a:solidFill>
                  <a:schemeClr val="tx1"/>
                </a:solidFill>
              </a:rPr>
              <a:t>Como se informó en la asamblea de octubre de 2017, la APF tiene firmado un contrato con la empresa </a:t>
            </a:r>
            <a:r>
              <a:rPr lang="es-EC" sz="2000" dirty="0" err="1" smtClean="0">
                <a:solidFill>
                  <a:schemeClr val="tx1"/>
                </a:solidFill>
              </a:rPr>
              <a:t>Ziró</a:t>
            </a:r>
            <a:r>
              <a:rPr lang="es-EC" sz="2000" dirty="0" smtClean="0">
                <a:solidFill>
                  <a:schemeClr val="tx1"/>
                </a:solidFill>
              </a:rPr>
              <a:t> para el abastecimiento de uniformes.</a:t>
            </a:r>
          </a:p>
          <a:p>
            <a:pPr marL="342900" indent="-342900">
              <a:buFont typeface="Arial" panose="020B0604020202020204" pitchFamily="34" charset="0"/>
              <a:buChar char="•"/>
            </a:pPr>
            <a:r>
              <a:rPr lang="es-EC" sz="2000" dirty="0" smtClean="0">
                <a:solidFill>
                  <a:schemeClr val="tx1"/>
                </a:solidFill>
              </a:rPr>
              <a:t>El CAQ solicitó cancelar este contrato.  La empresa </a:t>
            </a:r>
            <a:r>
              <a:rPr lang="es-EC" sz="2000" dirty="0" err="1" smtClean="0">
                <a:solidFill>
                  <a:schemeClr val="tx1"/>
                </a:solidFill>
              </a:rPr>
              <a:t>Ziró</a:t>
            </a:r>
            <a:r>
              <a:rPr lang="es-EC" sz="2000" dirty="0" smtClean="0">
                <a:solidFill>
                  <a:schemeClr val="tx1"/>
                </a:solidFill>
              </a:rPr>
              <a:t> solicitó una mediación, en la que participaron, autoridades de la Mesa Directiva, rectores y representantes de la APF, llegando al siguiente acuerdo:</a:t>
            </a:r>
          </a:p>
          <a:p>
            <a:pPr marL="342900" indent="-342900">
              <a:buFont typeface="Arial" panose="020B0604020202020204" pitchFamily="34" charset="0"/>
              <a:buChar char="•"/>
            </a:pPr>
            <a:r>
              <a:rPr lang="es-EC" sz="2000" dirty="0" smtClean="0">
                <a:solidFill>
                  <a:schemeClr val="tx1"/>
                </a:solidFill>
              </a:rPr>
              <a:t>No habrá cambio de uniforme.</a:t>
            </a:r>
          </a:p>
          <a:p>
            <a:pPr marL="342900" indent="-342900">
              <a:buFont typeface="Arial" panose="020B0604020202020204" pitchFamily="34" charset="0"/>
              <a:buChar char="•"/>
            </a:pPr>
            <a:r>
              <a:rPr lang="es-EC" sz="2000" dirty="0" err="1" smtClean="0">
                <a:solidFill>
                  <a:schemeClr val="tx1"/>
                </a:solidFill>
              </a:rPr>
              <a:t>Ziró</a:t>
            </a:r>
            <a:r>
              <a:rPr lang="es-EC" sz="2000" dirty="0" smtClean="0">
                <a:solidFill>
                  <a:schemeClr val="tx1"/>
                </a:solidFill>
              </a:rPr>
              <a:t> será el proveedor oficial del CAQ.</a:t>
            </a:r>
            <a:r>
              <a:rPr lang="es-EC" sz="2000" dirty="0">
                <a:solidFill>
                  <a:schemeClr val="tx1"/>
                </a:solidFill>
              </a:rPr>
              <a:t> </a:t>
            </a:r>
          </a:p>
        </p:txBody>
      </p:sp>
      <p:pic>
        <p:nvPicPr>
          <p:cNvPr id="1026" name="Picture 2" descr="Resultado de imagen para CAQ AP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6" y="188424"/>
            <a:ext cx="2130424" cy="99475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p:cNvSpPr>
            <a:spLocks noGrp="1"/>
          </p:cNvSpPr>
          <p:nvPr>
            <p:ph type="ctrTitle"/>
          </p:nvPr>
        </p:nvSpPr>
        <p:spPr>
          <a:xfrm>
            <a:off x="684212" y="685799"/>
            <a:ext cx="8497366" cy="800101"/>
          </a:xfrm>
        </p:spPr>
        <p:txBody>
          <a:bodyPr>
            <a:normAutofit fontScale="90000"/>
          </a:bodyPr>
          <a:lstStyle/>
          <a:p>
            <a:r>
              <a:rPr lang="es-EC" dirty="0"/>
              <a:t>5</a:t>
            </a:r>
            <a:r>
              <a:rPr lang="es-EC" dirty="0" smtClean="0"/>
              <a:t>.  UNIFORMES</a:t>
            </a:r>
            <a:endParaRPr lang="es-EC" dirty="0"/>
          </a:p>
        </p:txBody>
      </p:sp>
    </p:spTree>
    <p:extLst>
      <p:ext uri="{BB962C8B-B14F-4D97-AF65-F5344CB8AC3E}">
        <p14:creationId xmlns:p14="http://schemas.microsoft.com/office/powerpoint/2010/main" val="3917434204"/>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313</TotalTime>
  <Words>676</Words>
  <Application>Microsoft Office PowerPoint</Application>
  <PresentationFormat>Panorámica</PresentationFormat>
  <Paragraphs>52</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Century Gothic</vt:lpstr>
      <vt:lpstr>Wingdings</vt:lpstr>
      <vt:lpstr>Wingdings 3</vt:lpstr>
      <vt:lpstr>Sector</vt:lpstr>
      <vt:lpstr>APF – COMISIóN BIENESTAR ESTUDIANTIL</vt:lpstr>
      <vt:lpstr>1.  PROTECCIÓN SOLAR  </vt:lpstr>
      <vt:lpstr>2.  COMISIÓN CAFETERÍA</vt:lpstr>
      <vt:lpstr>3.  COMISIÓN LIONS QUEST</vt:lpstr>
      <vt:lpstr>3.  COMISIÓN LIONS QUEST</vt:lpstr>
      <vt:lpstr>4.  Foro escolar</vt:lpstr>
      <vt:lpstr>5.  Concurso de cuentos</vt:lpstr>
      <vt:lpstr>5.  UNIFORMES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APF - COMISION COMUNICACION</dc:title>
  <dc:creator>Cesar Balcazar Martinez</dc:creator>
  <cp:lastModifiedBy>Amparo</cp:lastModifiedBy>
  <cp:revision>47</cp:revision>
  <dcterms:created xsi:type="dcterms:W3CDTF">2017-11-22T19:31:56Z</dcterms:created>
  <dcterms:modified xsi:type="dcterms:W3CDTF">2018-06-13T16:44:46Z</dcterms:modified>
</cp:coreProperties>
</file>